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129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177"/>
  </p:notesMasterIdLst>
  <p:handoutMasterIdLst>
    <p:handoutMasterId r:id="rId178"/>
  </p:handoutMasterIdLst>
  <p:sldIdLst>
    <p:sldId id="267" r:id="rId3"/>
    <p:sldId id="270" r:id="rId4"/>
    <p:sldId id="272" r:id="rId5"/>
    <p:sldId id="268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63" r:id="rId97"/>
    <p:sldId id="364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5" r:id="rId109"/>
    <p:sldId id="376" r:id="rId110"/>
    <p:sldId id="377" r:id="rId111"/>
    <p:sldId id="378" r:id="rId112"/>
    <p:sldId id="379" r:id="rId113"/>
    <p:sldId id="380" r:id="rId114"/>
    <p:sldId id="381" r:id="rId115"/>
    <p:sldId id="382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8" r:id="rId162"/>
    <p:sldId id="429" r:id="rId163"/>
    <p:sldId id="430" r:id="rId164"/>
    <p:sldId id="431" r:id="rId165"/>
    <p:sldId id="432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6600"/>
    <a:srgbClr val="FF3300"/>
    <a:srgbClr val="E2641E"/>
    <a:srgbClr val="FFCC66"/>
    <a:srgbClr val="B9B9B9"/>
    <a:srgbClr val="E0AC00"/>
    <a:srgbClr val="68676C"/>
    <a:srgbClr val="8D9DD8"/>
    <a:srgbClr val="953D4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12" autoAdjust="0"/>
  </p:normalViewPr>
  <p:slideViewPr>
    <p:cSldViewPr showGuides="1">
      <p:cViewPr varScale="1">
        <p:scale>
          <a:sx n="111" d="100"/>
          <a:sy n="111" d="100"/>
        </p:scale>
        <p:origin x="-1590" y="-90"/>
      </p:cViewPr>
      <p:guideLst>
        <p:guide orient="horz" pos="2160"/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8989913" cy="58989913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slide" Target="slides/slide173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slide" Target="slides/slide170.xml"/><Relationship Id="rId180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handoutMaster" Target="handoutMasters/handout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2021-04-28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2667126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xmlns="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xmlns="" val="139126210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11755618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9992610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979542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xmlns="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1895029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9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9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9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9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9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9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9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9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24864"/>
            <a:ext cx="9144000" cy="189542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E0AC00"/>
                </a:solidFill>
              </a:rPr>
              <a:t>16</a:t>
            </a:r>
            <a:r>
              <a:rPr lang="ko-KR" altLang="en-US" sz="5400" dirty="0" smtClean="0">
                <a:solidFill>
                  <a:srgbClr val="E0AC00"/>
                </a:solidFill>
              </a:rPr>
              <a:t>장</a:t>
            </a:r>
            <a:r>
              <a:rPr lang="en-US" altLang="ko-KR" sz="5400" dirty="0" smtClean="0">
                <a:solidFill>
                  <a:schemeClr val="tx1"/>
                </a:solidFill>
              </a:rPr>
              <a:t> </a:t>
            </a:r>
            <a:endParaRPr lang="en-US" altLang="ko-KR" sz="5400" dirty="0">
              <a:solidFill>
                <a:schemeClr val="tx1"/>
              </a:solidFill>
            </a:endParaRPr>
          </a:p>
          <a:p>
            <a:pPr algn="ctr"/>
            <a:r>
              <a:rPr lang="ko-KR" altLang="en-US" sz="5400" dirty="0" smtClean="0">
                <a:solidFill>
                  <a:schemeClr val="tx1"/>
                </a:solidFill>
              </a:rPr>
              <a:t>순환 신경망으로</a:t>
            </a:r>
          </a:p>
          <a:p>
            <a:pPr algn="ctr"/>
            <a:r>
              <a:rPr lang="ko-KR" altLang="en-US" sz="5400" dirty="0" smtClean="0">
                <a:solidFill>
                  <a:schemeClr val="tx1"/>
                </a:solidFill>
              </a:rPr>
              <a:t>순차 데이터</a:t>
            </a:r>
            <a:r>
              <a:rPr lang="en-US" altLang="ko-KR" sz="5400" dirty="0" smtClean="0">
                <a:solidFill>
                  <a:schemeClr val="tx1"/>
                </a:solidFill>
              </a:rPr>
              <a:t> </a:t>
            </a:r>
            <a:r>
              <a:rPr lang="ko-KR" altLang="en-US" sz="5400" dirty="0" smtClean="0">
                <a:solidFill>
                  <a:schemeClr val="tx1"/>
                </a:solidFill>
              </a:rPr>
              <a:t>모델링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순차 데이터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시퀀스 표현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다층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(MLP)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이나 이미지 데이터를 위한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지금까지 다루었던 일반 신경망 모델은 훈련 샘플이 서로 독립적이어서 순서 정보와 연관이 없다고 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모델은 이전에 본 훈련 샘플을 기억하는 메모리가 없다고 말함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샘플이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정방향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역전파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단계를 통과하면 가중치는 훈련 샘플의 처리 순서에 상관없이 독립적으로 업데이트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이와 대조적으로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시퀀스 모델링을 위해 고안되었으며 과거 정보를 기억하고 이에 맞추어 새로운 샘플을 처리할 수 있기 때문에 시퀀스 데이터를 다룰 때 장점을 가짐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873611"/>
            <a:ext cx="6417120" cy="3001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4871033"/>
            <a:ext cx="6203713" cy="68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05174"/>
            <a:ext cx="6165138" cy="45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759" y="1931218"/>
            <a:ext cx="7150108" cy="1373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범용적이고 편리한 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헬퍼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사용하여 다양한 길이의 입력 시퀀스로 여러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비교할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다음 코드에서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SimpleRNN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 하나를 가진 모델을 최대 길이가 토큰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개인 시퀀스로 훈련해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156" y="3035726"/>
            <a:ext cx="7374513" cy="2927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1873611"/>
            <a:ext cx="4054626" cy="356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8301" y="1873611"/>
            <a:ext cx="6782512" cy="4728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759" y="1873611"/>
            <a:ext cx="7647285" cy="3862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1843862"/>
            <a:ext cx="6573421" cy="1124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508745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시퀀스를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토큰까지로 자르고 양방향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SimpleRNN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층을 사용하면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80%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정도의 분류 정확도를 얻음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이전의 양방향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LSTM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데이터셋에서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85.15%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정확도를 얻음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비해 정확도가 조금 낮지만 줄어든 시퀀스에서 성능이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SimpleRNN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전체 영화 리뷰에서 달성한 것보다 훨씬 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연습 문제로 앞서 정의한 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헬퍼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함수로 이를 확인해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build_rnn_model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헬퍼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max_seq_length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=None, bidirectional=False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지정해서 테스트해 보자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깃허브의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주피터 노트북에 이에 대한 답이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언어 모델링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(language modeling)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영어 문장 생성처럼 기계가 사람의 언어와 관련된 작업을 수행하도록 만드는 흥미로운 애플리케이션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분야에서 관심을 끄는 결과물 중 하나는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서스키버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Sutskever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마틴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(Martens)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힌튼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(Hinton)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작업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앞으로 만들 모델의 입력은 텍스트 문서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문서와 비슷한 스타일로 새로운 텍스트를 생성하는 모델을 만드는 것이 목표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데이터는 책이나 특정 프로그래밍 언어로 만든 컴퓨터 프로그램일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순차 데이터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시퀀스 모델링의 종류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시퀀스 모델링에는 언어 번역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영어 텍스트를 독어로 번역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캡셔닝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(captioning)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텍스트 생성과 같은 매력적인 애플리케이션이 많음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적절한 구조와 방법을 찾으려면 여러 종류의 시퀀스 모델링 작업 사이의 차이점을 이해하고 구별할 수 있어야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안드레이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카패시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(Andrej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Karpathy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훌륭하게 설명한 글을 기반으로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가장 널리 사용하는 시퀀스 모델링 작업을 입력과 출력 데이터의 관계에 따라 요약하고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글자 단위 언어 모델링에서 입력은 글자의 시퀀스로 나뉘어 한 번에 글자 하나씩 네트워크에 주입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네트워크는 지금까지 본 글자와 함께 새로운 글자를 처리하여 다음 글자를 예측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16-11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글자 단위 언어 모델링의 예를 보여 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(EOS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시퀀스의 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(end of sequence)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의미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16-11 </a:t>
            </a:r>
            <a:r>
              <a:rPr lang="ko-KR" altLang="en-US" sz="1600" b="1" dirty="0" smtClean="0"/>
              <a:t>글자 단위 언어 모델링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31218"/>
            <a:ext cx="7545936" cy="2329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구현을 데이터 전처리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 구성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글자를 예측하고 새로운 텍스트를 생성하는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세개의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단계로 나누겠음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전처리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글자 수준의 언어 모델링을 위한 데이터를 준비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수천 권의 무료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전자책을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제공하는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구텐베르크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(Gutenberg)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 웹 사이트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(https://www.gutenberg.org/)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입력 데이터를 구하겠음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예제에서는 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베른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(Jules Verne)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1874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 출간한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신비의 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(The Mysterious Island)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책의 텍스트를 사용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(http://www.gutenberg.org/files/1268/1268-0.txt)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앞의 링크를 통해 직접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내려받거나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macOS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 리눅스 시스템을 사용한다면 터미널에서 다음 명령으로 이 파일을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링크에 접근할 수 없다면 책 코드 저장소의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 폴더에 있는 복사본을 사용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(https://github.com/rickiepark/python-machine-learning-book-3rd-edition/tree/master/ch16)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07288"/>
            <a:ext cx="69532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데이터를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내려받으면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보통의 텍스트로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읽을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다운로드 파일을 직접 읽어 시작과 끝부분을 삭제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구텐베르크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프로젝트에 대한 설명 부분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다음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char_set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만들어 이 텍스트에 있는 고유한 단어 집합을 저장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198572"/>
            <a:ext cx="6505619" cy="2775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31219"/>
            <a:ext cx="4242633" cy="1353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텍스트를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전처리하여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111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2,350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문자와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고유한 문자로 구성된 시퀀스를 얻었음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대부분의 신경망 라이브러리와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구현은 문자열 형태의 입력 데이터를 다룰 수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때문에 텍스트 데이터를 숫자 형태로 바꾸어야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딕셔너리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char2int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만들어 각 문자를 정수로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매핑하겠음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모델의 출력 결과를 텍스트로 변환하는 역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매핑도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정수와 문자를 키와 값으로 연결한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딕셔너리로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역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매핑을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수행할 수도 있지만 인덱스와 고유 문자를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매핑한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배열을 사용하는 것이 훨씬 효율적임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"Hello"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"world"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사용해서 문자를 정수로 변환하고 그 반대로 변환하는 예를 보여 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51017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16-12 </a:t>
            </a:r>
            <a:r>
              <a:rPr lang="ko-KR" altLang="en-US" sz="1600" b="1" dirty="0" smtClean="0"/>
              <a:t>문자와 인덱스 </a:t>
            </a:r>
            <a:r>
              <a:rPr lang="ko-KR" altLang="en-US" sz="1600" b="1" dirty="0" err="1" smtClean="0"/>
              <a:t>매핑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852930"/>
            <a:ext cx="7752124" cy="299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코드는 문자를 정수로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매핑하는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딕셔너리를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만드는 것과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배열의 인덱싱을 사용하여 반대로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매핑하는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예를 보여 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483936"/>
            <a:ext cx="7344756" cy="3946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text_encoded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텍스트에 있는 모든 문자에 대한 인코딩 값을 담고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배열을 사용하여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64895"/>
            <a:ext cx="7251107" cy="1947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581140"/>
            <a:ext cx="859386" cy="129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순차 데이터 소개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16-2 </a:t>
            </a:r>
            <a:r>
              <a:rPr lang="ko-KR" altLang="en-US" sz="1600" b="1" dirty="0" smtClean="0"/>
              <a:t>시퀀스 모델링의 종류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88825"/>
            <a:ext cx="7328731" cy="4303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지금까지 텍스트에 나타난 순서대로 문자를 담기 위해 반복 가능한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Dataset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만들었음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한걸음 물러서서 앞으로 하려는 일에 대해 큰 그림을 그려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텍스트 생성 작업의 경우 이를 분류 작업으로 표현할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16-13 </a:t>
            </a:r>
            <a:r>
              <a:rPr lang="ko-KR" altLang="en-US" sz="1600" b="1" dirty="0" smtClean="0"/>
              <a:t>불완전한 문자 시퀀스 집합 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88825"/>
            <a:ext cx="7495750" cy="406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왼쪽 박스에 있는 시퀀스를 입력으로 생각할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텍스트를 생성하기 위해 입력 시퀀스가 주어졌을 때 다음 문자를 예측하는 모델을 만드는 것이 목표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입력 시퀀스는 불완전한 텍스트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Deep Learn”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주입한 후 모델은 다음 문자로 “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예측해야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고유한 문자가 있으므로 이 문제는 다중 분류 작업이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16-14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다중 분류 방식을 기반으로 길이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시퀀스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하나의 글자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시작해서 새로운 텍스트를 반복하여 생성할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16-14 </a:t>
            </a:r>
            <a:r>
              <a:rPr lang="ko-KR" altLang="en-US" sz="1600" b="1" dirty="0" smtClean="0"/>
              <a:t>새로운 텍스트 생성 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6665720" cy="4638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텍스트 생성 모델을 구현하기 위해 먼저 시퀀스 길이를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자르겠음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토큰으로 구성된다는 의미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시퀀스 길이는 생성된 텍스트의 품질에 영향을 미침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긴 시퀀스가 더 의미 있는 문장을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짧은 시퀀스일 경우 모델이 대부분 문맥을 무시하고 개별 단어를 정확히 감지하는 데 초점을 맞출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긴 시퀀스가 보통 더 의미 있는 문장을 만들지만 이전에 언급한 것처럼 긴 시퀀스에서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모델이 장기간 의존성을 감지하기 어려움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적절한 시퀀스 길이를 찾는 것은 경험적으로 평가해야 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최적화 문제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적절한 균형을 유지하기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16-14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볼 수 있듯이 입력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타깃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한 글자씩 어긋나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텍스트를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문자씩 나누겠음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처음부터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문자는 입력 시퀀스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되고 마지막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 문자는 타깃 시퀀스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Dataset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ds_text_encoded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인코딩된 전체 텍스트를 원본 문자 순서대로 저장해 놓았음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영화 리뷰 데이터 준비’ 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이미 보았던 데이터셋 변환 기법을 사용하여 이전 그림에 있는 입력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타깃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만들 방법은 매우 간단함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batch()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사용해서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문자로 구성된 텍스트 조각을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batch_size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=41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 배치 길이가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작으면 이 배치는 버림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만들어진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ds_chunks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항상 길이가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시퀀스를 담고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문자 조각을 사용해서 시퀀스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시퀀스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타깃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시퀀스 모두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원소로 구성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시퀀스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[0, 1, …, 39]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인덱스의 원소로 구성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시퀀스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하나 앞서가기 때문에 인덱스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[1, 2, …, 40]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해당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map()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시퀀스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나누는 변환 함수를 적용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491" y="2219253"/>
            <a:ext cx="714375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변환된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몇 개의 샘플을 확인해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19254"/>
            <a:ext cx="7091169" cy="3660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준비의 마지막 단계로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미니 배치로 나눔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배치로 나누기 위해 첫 번째 전처리 단계에서 문장 조각을 만들었음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조각이 하나의 훈련 샘플에 대응하는 문장을 표현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훈련 샘플을 섞고 입력을 미니 배치로 나누겠음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배치는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여러개의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샘플을 가지고 있을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486607"/>
            <a:ext cx="73914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순차 데이터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시퀀스 모델링의 종류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나와 있는 입력과 출력 데이터 사이에 나타나는 여러 관계에 대해 자세히 논의해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입력과 출력 데이터가 시퀀스로 표현되지 않으면 일반 데이터이므로 간단히 다층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이 책에서 이전에 소개한 다른 분류 모델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입력이나 출력 중 하나가 시퀀스라면 이런 모델링 작업은 다음 중 하나에 속할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다대일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(many-to-one)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데이터가 시퀀스이지만 출력은 시퀀스가 아니고 고정   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벡터나 스칼라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감성 분석에서 입력은 텍스트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영화 리뷰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출력은 클래스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레이블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리뷰어가 영화를 좋아하는지 나타내는 레이블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3800659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문자 수준의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모델 만들기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준비되었으므로 모델을 만드는 것은 비교적 쉬움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코드를 재사용하기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Sequential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만드는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build_model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매개 변수와 함께 이 함수를 호출하여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516115"/>
            <a:ext cx="6943104" cy="3028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873611"/>
            <a:ext cx="4467037" cy="4071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1816004"/>
            <a:ext cx="7206997" cy="4350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모델의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LSTM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층의 출력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(None, None, 512)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랭크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차원은 배치 차원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번째 차원은 출력 시퀀스 길이이고 마지막 차원은 은닉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개수에 해당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LSTM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층이 랭크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출력을 만드는 이유는 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LSTM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층을 만들 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return_sequences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=True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지정했기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완전 연결 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(Dense)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LSTM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층의 출력을 받아 출력 시퀀스의 각 원소마다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모델의 최종 출력도 랭크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 완전 연결 층을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activation=None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설정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텍스트를 생성하기 위해 모델 예측 값에서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샘플링할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있도록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출력이 필요하기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모델을 훈련해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140965"/>
            <a:ext cx="7359634" cy="2519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모델 평가를 통해 짧은 문자열에서 시작하여 새로운 텍스트를 생성할 수 있음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31218"/>
            <a:ext cx="7299814" cy="154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평가 단계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새로운 텍스트 생성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훈련한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모델은 각 문자에 대해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 크기의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사용해서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쉽게 확률로 바꿀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확률을 사용해서 어떤 문자가 다음에 올지 결정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시퀀스에서 다음 문자를 예측하기 위해 간단히 가장 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값을 가진 원소를 선택할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항상 가장 높은 확률을 가진 문자를 선택하는 대신 출력에서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샘플링하려고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하지 않으면 모델이 항상 동일한 텍스트를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제공하는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tf.random.categorical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범주형 분포에서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샘플링할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어떻게 사용하는지 보기 위해 입력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[1, 1, 1]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 때 세 개의 범주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[0, 1, 2]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랜덤하게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샘플링해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8027" y="2507288"/>
            <a:ext cx="6547144" cy="2985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볼 수 있듯이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같으므로 이 범주는 동일한 확률을 가짐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범주의 선택 가능성이 동일함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 크기가 크면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num_samples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→∞)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범주가 등장할 횟수는 샘플 크기의 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1/3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이를 것으로 기대할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[1, 1, 3]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바꾸면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그리고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분포에서 샘플링을 많이 수행하면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범주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더 많이 등장할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2" y="3705335"/>
            <a:ext cx="6257227" cy="2814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순차 데이터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6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시퀀스 모델링의 종류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일대다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(one-to-many)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데이터가 시퀀스가 아니라 일반적인 형태이고 출력은 시퀀스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이런 종류의 예로는 이미지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캡셔닝이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입력이 이미지이고 출력은 이미지 내용을 요약한 영어 문장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다대다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(many-to-many)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입력과 출력 배열이 모두 시퀀스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이런 종류는 입력과 출력이 동기적인지에 따라 더 나눌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동기적인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다대다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모델링 작업의 예는 각 프레임을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레이블링하는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비디오 분류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지연이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다대다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모델의 예는 한 언어에서 다른 언어로 번역하는 작업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예를 들어 독일어로 번역하기 전에 전체 영어 문장을 읽어 처리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1931218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3256179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tf.random.categorical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사용하면 모델이 출력한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기반으로 문자를 생성할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짧은 시작 문자열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starting_str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받아 새로운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generated_str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생성하는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sample()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generated_str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초기에 입력 값으로 설정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generated_str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마지막에서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max_input_length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문자열을 선택하여 정수 시퀀스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encoded_input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인코딩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encoded_input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모델에 전달하여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모델의 마지막 순환 층에서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return_sequences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=True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설정했기 때문에 입력 시퀀스와 동일한 길이의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시퀀스가 출력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모델의 출력에 있는 각 원소는 모델이 입력 시퀀스를 관찰한 후 다음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문자를위한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표현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전체 문자 개수인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원소를 가진 벡터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출력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logits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마지막 원소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o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(T)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tf.random.categorical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함수로 전달하여 새로운 샘플을 생성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샘플을 문자로 변환하고 생성된 문자열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generated_text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끝에 추가하여 길이를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만큼 늘림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 과정을 반복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지정한 문자 길이만큼 생성될 때까지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generated_text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마지막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max_input_length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문자를 선택하고 이를 사용하여 새로운 문자를 생성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원소를 만들기 위해 생성된 시퀀스를 입력으로 사용하는 과정을 자기회귀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(auto-regression)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부름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sample()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코드는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188419"/>
            <a:ext cx="6013302" cy="446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28330"/>
            <a:ext cx="6412238" cy="455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그럼 이제 새로운 텍스트를 생성해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2219253"/>
            <a:ext cx="5302311" cy="649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1" y="2968144"/>
            <a:ext cx="7233660" cy="3094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결과에서 볼 수 있듯이 이 모델은 거의 정확한 단어를 생성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몇몇 문장은 부분적으로 의미가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시 입력 시퀀스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 구조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max_input_length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튜닝해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생성된 샘플의 예측 가능성을 조절하기 위해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생성된 텍스트가 훈련 텍스트에서 학습한 패턴을 따르게 할지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생성할지 조절하기 위해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계산한 로짓을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tf.random.categorical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샘플링 함수로 전달하기 전에 스케일을 조정할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스케일링 인자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물리학에 있는 온도의 역수로 해석할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온도가 높으면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무작위성이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커지고 온도가 낮으면 예측 가능한 행동을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α &lt; 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스케일을 조정하면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함수가 계산한 확률은 다음 코드처럼 더 균일해짐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볼 수 있듯이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α =0.1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스케일을 조정하면 거의 균등한 확률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[0.31, 0.31, 0.38]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얻음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4" y="2526288"/>
            <a:ext cx="5565018" cy="3149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아래에서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α =2.0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α =0.5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생성한 텍스트를 비교해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α=2.0 →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예측 가능성이 높아짐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2622502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6008" y="2910537"/>
            <a:ext cx="7195559" cy="2977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α=0.5 →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무작위성이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높아짐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1931218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8401" y="2276860"/>
            <a:ext cx="7078944" cy="3648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16.2 </a:t>
            </a:r>
            <a:r>
              <a:rPr lang="ko-KR" altLang="en-US" sz="2600" dirty="0" smtClean="0"/>
              <a:t>시퀀스 모델링을 위한 </a:t>
            </a:r>
            <a:r>
              <a:rPr lang="en-US" altLang="ko-KR" sz="2600" dirty="0" smtClean="0"/>
              <a:t>RNN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3754056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759" y="1931218"/>
            <a:ext cx="7487446" cy="192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글자 단위 언어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α =0.5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스케일을 조정하면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온도를 높이면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텍스트가 생성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올바른 텍스트와 신선한 텍스트 생성 사이에서 절충점을 찾아야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시퀀스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시퀀스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(sequence-to-sequence, seq2seq)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모델링 작업인 문자 수준의 텍스트 생성 문제를 다루었음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이것 자체로는 아주 유용하지는 않지만 이런 종류의 모델에 맞는 애플리케이션이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비슷한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훈련하여 간단한 질문에 답변하는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챗봇으로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16.4 </a:t>
            </a:r>
            <a:r>
              <a:rPr lang="ko-KR" altLang="en-US" sz="2600" dirty="0" smtClean="0"/>
              <a:t>트랜스포머 모델을 사용한 언어 이해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3754056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16.4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트랜스포머 모델을 사용한 언어 이해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트랜스포머 모델을 사용한 언어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기반의 신경망으로 두 가지 시퀀스 모델링 문제를 풀었음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최근에 새롭게 등장한 한 모델 구조가 여러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NLP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작업에서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기반의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seq2seq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모델의 성능을 능가하는 것으로 나타났음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16.4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트랜스포머 모델을 사용한 언어 이해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트랜스포머 모델을 사용한 언어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구조가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트랜스포머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(Transformer)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2017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NeurIPS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논문에서 소개되었으며 입력과 출력 시퀀스 사이에 있는 전역 의존성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(global dependency)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모델링할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트랜스포머 구조는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어텐션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(attention)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이라는 개념을 기반으로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좀 더 구체적으로는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셀프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어텐션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메커니즘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(self-attention mechanism)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기반으로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경우에 어텐션 메커니즘을 사용하면 감성에 관련이 높은 입력 시퀀스의 일부분에 초점을 맞추어서 훈련할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16.4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트랜스포머 모델을 사용한 언어 이해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셀프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어텐션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메커니즘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NLP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작업에서 트랜스포머 모델이 중요한 시퀀스 부분에 초점을 맞추는 데 어떻게 도움을 주는지 설명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절에서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셀프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어텐션의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기본 구조를 소개하면서 텍스트 표현을 학습하는 이면에 있는 전반적인 아이디어를 설명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다음 여러 가중치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추가하여 트랜스포머 모델에서 사용하는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셀프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어텐션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메커니즘을 완성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16.4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트랜스포머 모델을 사용한 언어 이해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셀프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어텐션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메커니즘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셀프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어텐션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기본 구조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셀프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어텐션의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기본 아이디어를 소개하기 위해 길이가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입력 시퀀스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(0)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(1)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…,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출력 시퀀스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o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(0)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o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(1)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…,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o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있다고 가정하겠음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시퀀스의 각 원소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o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벡터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(T)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∈R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seq2seq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작업에서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셀프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어텐션은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입력 원소에 대한 출력 시퀀스에 있는 각 원소의 의존성을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모델링하는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것이 목적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위해 어텐션 메커니즘은 세 단계로 구성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첫째 현재 원소와 시퀀스에 있는 다른 모든 원소 사이의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유사도를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기반으로 중요도 가중치를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둘째 익숙한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사용하여 이 가중치를 정규화함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셋째 이 가중치를 해당하는 시퀀스 원소와 결합하여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어텐션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값을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16.4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트랜스포머 모델을 사용한 언어 이해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셀프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어텐션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메커니즘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식으로 나타내면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셀프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어텐션의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출력은 모든 입력 시퀀스의 가중치 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입력 원소에 해당하는 출력은 다음과 같이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64895"/>
            <a:ext cx="2345467" cy="112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16.4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트랜스포머 모델을 사용한 언어 이해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셀프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어텐션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메커니즘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가중치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ij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현재 입력 원소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입력 시퀀스에 있는 다른 모든 원소 사이의 유사도를 기반으로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좀 더 구체적으로 말하면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유사도는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현재 입력 원소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입력 시퀀스에 있는 다른 원소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(j)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점곱으로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025751"/>
            <a:ext cx="22987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16.4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트랜스포머 모델을 사용한 언어 이해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셀프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어텐션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메커니즘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입력과 시퀀스에 있는 모든 입력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까지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대해 유사도 기반 가중치를 계산한 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원본 가중치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(ω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i0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ω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iT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까지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다음과 같이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함수로 정규화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적용하기 때문에 정규화된 가중치 합은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4414" y="2593542"/>
            <a:ext cx="6675971" cy="1139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4177891"/>
            <a:ext cx="1535572" cy="1124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구현하기 전에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주요 개념을 알아보겠음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시퀀스 데이터를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모델링하기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위한 재귀적 구성 요소를 가진 전형적인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구조를 살펴보겠음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이를통해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훈련의 어려움을 이해하고 이런 문제를 해결하기 위한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LSTM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GRU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기법을 설명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16.4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트랜스포머 모델을 사용한 언어 이해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셀프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어텐션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메커니즘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정리하면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셀프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어텐션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연산의 주요 세 단계는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주어진 입력 원소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[0, T]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범위에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원소에 대해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점곱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(j)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함수로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점곱을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정규화하여 가중치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ij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얻음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전체 입력 시퀀스에 대한 가중치 합으로 출력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o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2590912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2936554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3282196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8401" y="3544214"/>
            <a:ext cx="2527300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16.4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트랜스포머 모델을 사용한 언어 이해</a:t>
            </a:r>
            <a:endParaRPr lang="ko-KR" altLang="en-US" sz="2900" dirty="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16-15 </a:t>
            </a:r>
            <a:r>
              <a:rPr lang="ko-KR" altLang="en-US" sz="1600" b="1" dirty="0" err="1" smtClean="0"/>
              <a:t>셀프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어텐션</a:t>
            </a:r>
            <a:r>
              <a:rPr lang="ko-KR" altLang="en-US" sz="1600" b="1" dirty="0" smtClean="0"/>
              <a:t> 과정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88825"/>
            <a:ext cx="7589754" cy="359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16.4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트랜스포머 모델을 사용한 언어 이해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셀프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어텐션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메커니즘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쿼리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키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값 가중치를 가진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셀프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어텐션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메커니즘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절에서는 트랜스포머 모델에서 사용하는 고급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셀프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어텐션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메커니즘을 정리해 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절에서는 출력을 계산할 때 학습되는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전혀 사용하지 않았음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언어 모델을 훈련할 때 분류 오차를 최소화하는 것 같이 목적 함수를 최적화하려면 입력 원소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되는 단어 임베딩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벡터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바꾸어야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다르게 말해 앞서 소개한 기본적인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셀프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어텐션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메커니즘을 사용하면 트랜스포머 모델이 주어진 시퀀스에서 모델을 최적화하는 동안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어텐션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값을 바꾸거나 업데이트하는 데 제한적임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셀프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어텐션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메커니즘을 모델 최적화에 대해 유연하고 적응할 수 있게 만들기 위해 추가적인 가중치 행렬을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가중치는 모델을 훈련하는 동안 학습되는 모델 파라미터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16.4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트랜스포머 모델을 사용한 언어 이해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셀프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어텐션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메커니즘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세 가중치 행렬을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U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q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U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U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표시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가중치는 입력을 쿼리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(query)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(key)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(value)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시퀀스로 만들기 위해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쿼리 시퀀스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 q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U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q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)    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∈[0, T]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 때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키 시퀀스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 k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U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)          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∈[0, T]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 때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값 시퀀스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U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)         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∈[0, T]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 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2936554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3282196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3627838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16.4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트랜스포머 모델을 사용한 언어 이해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셀프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어텐션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메커니즘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q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크기가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벡터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투영된 행렬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U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q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U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크기는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×d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U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크기는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×d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설명하기 좋게 이 벡터의 크기를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m=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동일하게 가정하겠음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시퀀스 원소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시퀀스 원소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(j)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점곱으로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정규화되지 않은 가중치를 계산하는 대신에 쿼리와 키 사이에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점곱을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3774642"/>
            <a:ext cx="2466411" cy="665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16.4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트랜스포머 모델을 사용한 언어 이해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셀프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어텐션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메커니즘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함수로 가중치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ω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ij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정규화하기 전에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스케일을 조정함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ω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ij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스케일을 조정하면 가중치 벡터의 유클리드 길이가 거의 같은 범위에 있게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72920" y="1873611"/>
            <a:ext cx="569683" cy="293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2276860"/>
            <a:ext cx="3139452" cy="776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198572"/>
            <a:ext cx="569683" cy="293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16.4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트랜스포머 모델을 사용한 언어 이해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멀티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헤드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어텐션과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트랜스포머 블록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셀프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어텐션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메커니즘의 판별 능력을 크게 높이는 또 다른 기술은 여러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셀프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어텐션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연산을 합친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멀티 헤드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어텐션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(Multi-Head Attention, MHA)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경우 각 셀프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어텐션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메커니즘을 헤드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(head)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부르며 병렬로 계산할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병렬 헤드를 사용하여 각 헤드는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벡터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벡터를 연결하여 크기가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r×m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벡터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얻음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이 연결된 벡터와 출력 행렬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o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점곱하여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다음과 같이 최종 출력을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774642"/>
            <a:ext cx="1905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16.4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트랜스포머 모델을 사용한 언어 이해</a:t>
            </a:r>
            <a:endParaRPr lang="ko-KR" altLang="en-US" sz="29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16-16 </a:t>
            </a:r>
            <a:r>
              <a:rPr lang="ko-KR" altLang="en-US" sz="1600" b="1" dirty="0" smtClean="0"/>
              <a:t>트랜스포머 블록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31218"/>
            <a:ext cx="7675212" cy="287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16.4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트랜스포머 모델을 사용한 언어 이해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멀티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헤드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어텐션과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트랜스포머 블록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나온 트랜스포머 구조에는 아직 언급하지 않은 두 가지 구성 요소가 추가되어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중 하나는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잔차 연결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(residual connection)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잔차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연결은 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층 그룹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출력을 입력에 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+layer(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잔차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연결로 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층 그룹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구성하는 블록을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잔차 블록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(residual block)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앞의 그림에 나온 트랜스포머 블록은 두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잔차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블록을 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16.4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트랜스포머 모델을 사용한 언어 이해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멀티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헤드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어텐션과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트랜스포머 블록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하나는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층 정규화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(layer normalization)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소개할 배치 정규화를 포함하여 정규화 층의 한 종류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지금은 층 정규화를 각 층에서 신경망의 입력과 활성화 출력을 정규화 또는 스케일을 조정하는 고급 방법이라고 생각해도 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반복 구조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구조부터 설명해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일반적인 피드포워드 신경망과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비교하기 위해 나란히 놓았음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567782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16-3 </a:t>
            </a:r>
            <a:r>
              <a:rPr lang="ko-KR" altLang="en-US" sz="1600" b="1" dirty="0" err="1" smtClean="0"/>
              <a:t>피드포워드</a:t>
            </a:r>
            <a:r>
              <a:rPr lang="ko-KR" altLang="en-US" sz="1600" b="1" dirty="0" smtClean="0"/>
              <a:t> 신경망과 순환 신경망 비교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8" y="2910537"/>
            <a:ext cx="7512842" cy="320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16.4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트랜스포머 모델을 사용한 언어 이해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멀티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헤드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어텐션과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트랜스포머 블록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있는 트랜스포머 모델로 돌아가서 이 모델이 어떻게 동작하는지 설명해 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입력 시퀀스가 앞서 언급한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셀프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어텐션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메커니즘을 기반으로 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MHA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층으로 전달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시퀀스가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잔차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연결을 통해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MHA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층의 출력에 더해짐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하면 훈련하는 동안 앞쪽의 층이 충분한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신호를 받게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속도와 수렴을 향상시키기 위해 자주 사용하는 기법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관심 있다면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잔차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연결 개념에 대한 자세한 내용은 관련 논문을 참고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16.4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트랜스포머 모델을 사용한 언어 이해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멀티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헤드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어텐션과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트랜스포머 블록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시퀀스가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MHA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층의 출력에 더해진 후 이 출력이 층 정규화를 통해 정규화됨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정규화된 신호가 연속된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MLP(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완전 연결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잔차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연결을 통과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잔차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블록의 출력을 다시 정규화하여 출력 시퀀스로 반환해서 시퀀스 분류나 시퀀스 생성에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트랜스포머 모델을 구현하고 훈련하는 자세한 설명은 포함하지 못했음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관심 있는 독자는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공식 문서에 있는 훌륭한 구현과 설명을 참고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172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16.5 </a:t>
            </a:r>
            <a:r>
              <a:rPr lang="ko-KR" altLang="en-US" sz="2600" dirty="0" smtClean="0"/>
              <a:t>요약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3754056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16.5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장에서 먼저 구조적인 데이터나 이미지 같은 데이터와 다른 시퀀스의 성질에 대해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시퀀스 모델링을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기초를 다루었음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기본적인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모델의 동작 방식을 배웠고 시퀀스 데이터의 장기간 의존성 감지에 관한 제약을 설명했음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다음으로 기본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모델에서 종종 발생하는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폭주와 소실 영향을 줄이기 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게이트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(gate)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메커니즘으로 구성된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LSTM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셀을 다루었음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16.5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주요 개념을 설명한 후 케라스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여러 가지 순환 층으로 몇 개의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구현했음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특히 감성 분석을 위한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모델과 텍스트 생성을 위한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만들었음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관련 있는 시퀀스 부분에 초점을 맞추기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셀프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어텐션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메커니즘을 활용하는 트랜스포머 모델을 다루었음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반복 구조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네트워크 모두 하나의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유닛을 표시하지 않았음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입력층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출력층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모두 벡터이고 여러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있다고 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반복 구조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피드포워드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네트워크에서 정보는 입력에서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흐른 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출력층으로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전달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 순환 네트워크에서는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현재 타임 스텝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(time step)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입력층과 이전 타임 스텝의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은닉층으로부터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정보를 받음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인접한 타임 스텝의 정보가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흐르기 때문에 네트워크가 이전 이벤트를 기억할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정보 흐름을 보통 루프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(loop)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표시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그래프 표기법에서는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순환 에지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(recurrent edge)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라고도 하기 때문에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구조 이름이 여기서 유래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30630" y="375829"/>
            <a:ext cx="8943702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16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2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순환 신경망으로 순차 데이터 모델링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173187" y="1183995"/>
            <a:ext cx="6970447" cy="14516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159892" y="1643183"/>
            <a:ext cx="621416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16.1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순차 데이터 소개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16.2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시퀀스 모델링을 위한 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RNN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16.3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텐서플로로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시퀀스 모델링을 위한 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RNN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구현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16.4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트랜스포머 모델을 사용한 언어 이해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16.5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요약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반복 구조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다층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비슷하게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여러 개의 은닉층으로 구성할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관례적으로 단일층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말함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아달린이나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회귀와 같이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없는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단일층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신경망과 혼동하지 말자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하나의 은닉층을 가진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두 개의 은닉층을 가진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보여 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16-4 </a:t>
            </a:r>
            <a:r>
              <a:rPr lang="ko-KR" altLang="en-US" sz="1600" b="1" dirty="0" smtClean="0"/>
              <a:t>하나의 </a:t>
            </a:r>
            <a:r>
              <a:rPr lang="ko-KR" altLang="en-US" sz="1600" b="1" dirty="0" err="1" smtClean="0"/>
              <a:t>은닉층을</a:t>
            </a:r>
            <a:r>
              <a:rPr lang="ko-KR" altLang="en-US" sz="1600" b="1" dirty="0" smtClean="0"/>
              <a:t> 가진 </a:t>
            </a:r>
            <a:r>
              <a:rPr lang="en-US" altLang="ko-KR" sz="1600" b="1" dirty="0" smtClean="0"/>
              <a:t>RNN</a:t>
            </a:r>
            <a:r>
              <a:rPr lang="ko-KR" altLang="en-US" sz="1600" b="1" dirty="0" smtClean="0"/>
              <a:t>과 여러 개의 은닉층을 가진 </a:t>
            </a:r>
            <a:r>
              <a:rPr lang="en-US" altLang="ko-KR" sz="1600" b="1" dirty="0" smtClean="0"/>
              <a:t>RNN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1911341"/>
            <a:ext cx="5547155" cy="4686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반복 구조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 신경망의 은닉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입력층에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연결된 최종 입력 하나만 받음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은닉 유닛은 두 개의 다른 입력을 받음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입력층으로부터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받은 입력과 같은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 -1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타임 스텝의 활성화 출력을 받음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맨 처음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 = 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은닉 유닛이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작은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난수로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초기화됨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 &gt; 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타임 스텝에서는 은닉 유닛이 현재 타입 스텝의 데이터 포인트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이전 타임 스텝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t‒1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은닉 유닛 값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(t‒1)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입력으로 받음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반복 구조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비슷하게 다층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정보 흐름을 다음과 같이 요약할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layer = 1: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출력을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표현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데이터 포인트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이 은닉층의 이전 타임 스텝 출력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(t‒1)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입력으로 받음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       layer = 2: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번째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이전 층의 현재 타임 스텝 출력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o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(t)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이 은닉층의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타임 스텝 출력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(t‒1)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입력으로 받음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경우 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시퀀스를 입력으로 받기 때문에 마지막을 제외하고 모든 순환 층은 시퀀스를 출력으로 반환해야 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return_sequences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=True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설정해야 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 순환 층의 동작은 문제 유형에 따라 결정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2622502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3282196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의 활성화 출력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구조와 일반적인 정보 흐름을 이해했음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구체적으로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출력층의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실제 활성화 출력을 계산해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간소하게 나타내기 위해 하나의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고려하지만 다층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에도 동일한 개념이 적용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의 활성화 출력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유향 에지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(directed edge)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 사이 연결과 순환 연결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가중치 행렬과 연관됨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가중치는 특정 시간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종속적이지 않고 전체 시간 축에 공유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단일층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각 가중치는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xh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은닉층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h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가중치 행렬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hh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순환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에지에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연관된 가중치 행렬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ho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출력층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사이의 가중치 행렬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3570231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3915873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4203908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16-5 </a:t>
            </a:r>
            <a:r>
              <a:rPr lang="ko-KR" altLang="en-US" sz="1600" b="1" dirty="0" smtClean="0"/>
              <a:t>순환 신경망의 가중치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1" y="1931218"/>
            <a:ext cx="7596086" cy="278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의 활성화 출력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구현에 따라 가중치 행렬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xh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hh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합쳐 연결된 행렬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=[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xh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;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hh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나중에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이절에서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이런 표기법을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활성화 출력의 계산은 기본적인 다층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퍼셉트론이나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피드포워드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신경망과 매우 비슷함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최종 입력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활성화 함수를 통과하기 전의 값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선형 조합으로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 행렬과 대응되는 벡터를 곱해서 더한 후 절편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2176" y="3544214"/>
            <a:ext cx="4496750" cy="500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의 활성화 출력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타임 스텝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은닉층의 활성화를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은닉 유닛의 절편 벡터이고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ø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(·)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은닉층의 활성화 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 행렬을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=[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xh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;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hh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처럼 연결하면 은닉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 공식은 다음과 같이 바뀜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19253"/>
            <a:ext cx="7067669" cy="58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366" y="3889856"/>
            <a:ext cx="5716628" cy="120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16-6 </a:t>
            </a:r>
            <a:r>
              <a:rPr lang="ko-KR" altLang="en-US" sz="1600" b="1" dirty="0" smtClean="0"/>
              <a:t>순환 신경망의 계산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046432"/>
            <a:ext cx="7555624" cy="3743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16.1 </a:t>
            </a:r>
            <a:r>
              <a:rPr lang="ko-KR" altLang="en-US" sz="2600" dirty="0" smtClean="0"/>
              <a:t>순차 데이터 소개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3754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은닉 순환과 출력 순환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지금까지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순환 성질이 있는 순환 신경망을 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출력층에서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오는 순환 연결을 가진 모델도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경우에 이전 타임 스텝의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출력층에서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오는 활성화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o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t‒1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추가하는 방법은 다음 둘 중 하나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현재 타임 스텝에서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추가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출력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은닉 순환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현재 타임 스텝에서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출력층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o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추가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출력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 순환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3570231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3858266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16-7 </a:t>
            </a:r>
            <a:r>
              <a:rPr lang="ko-KR" altLang="en-US" sz="1600" b="1" dirty="0" smtClean="0"/>
              <a:t>순환 방식에 따른 </a:t>
            </a:r>
            <a:r>
              <a:rPr lang="en-US" altLang="ko-KR" sz="1600" b="1" dirty="0" smtClean="0"/>
              <a:t>RNN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41963"/>
            <a:ext cx="5639408" cy="465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은닉 순환과 출력 순환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있듯이 이런 구조의 차이는 순환 연결에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사용한 표기법을 따라서 순환 연결에 관련된 가중치는 은닉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은닉 순환의 경우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hh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은닉 순환의 경우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oh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 순환의 경우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oo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표시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일부 논문이나 글에서 순환 연결 가중치를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rec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표시하기도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은닉 순환과 출력 순환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어떻게 동작하는지 보기 위해 이 순환 타입 중 하나의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정방향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계산을 수동으로 수행해 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SimpleRNN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클래스로 출력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 순환과 비슷한 순환 층을 정의 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SimpleRNN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순환 층을 만들고 길이가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입력 시퀀스에서 정방향 계산을 수행하여 출력을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수동으로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정방향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계산을 수행하여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SimpleRNN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결과와 비교해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은닉 순환과 출력 순환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층을 만들고 수동 계산을 위해 가중치를 저장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5255635" cy="4422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은닉 순환과 출력 순환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층의 입력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(None, None, 5)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차원은 배치 차원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가변적인 배치 크기를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None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지정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두 번째 차원은 시퀀스에 해당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가변적인 시퀀스 길이를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None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지정함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 차원은 특성에 해당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return_sequences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=True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지정했으므로 길이가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시퀀스를 입력하면 출력 시퀀스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o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(0)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o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(1)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o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(2)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나옴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그렇지 않으면 최종 출력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o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(2)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반환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은닉 순환과 출력 순환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rnn_layer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정방향 계산을 수행하고 각 타임 스텝에서 수동으로 출력을 계산하여 비교해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76860"/>
            <a:ext cx="6745168" cy="2853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은닉 순환과 출력 순환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73611"/>
            <a:ext cx="5129182" cy="3955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은닉 순환과 출력 순환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73611"/>
            <a:ext cx="4323015" cy="4695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은닉 순환과 출력 순환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1931218"/>
            <a:ext cx="4614529" cy="1652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순차 데이터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순차 데이터 소개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시퀀스 데이터 또는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시퀀스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(sequence)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불리는 순차 데이터의 특징에 관해 알아보면서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소개하겠음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시퀀스에는 다른 종류의 데이터와는 구별되는 독특한 성질이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시퀀스 데이터를 표현하는 방법과 시퀀스 데이터를 위한 여러 가지 모델을 살펴보겠음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시퀀스 사이의 관계를 이해하는 데 도움이 될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은닉 순환과 출력 순환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수동으로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정방향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계산을 할 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하이퍼볼릭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탄젠트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tanh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활성화 함수를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SimpleRNN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이 함수를 사용하기 때문임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활성화 함수 기본값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 결과에서 볼 수 있듯이 수동으로 계산한 것과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SimpleRNN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층의 각 타임 스텝 출력이 정확히 동일함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예제를 통해 순환 층의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미스테리가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풀렸기를 바람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긴 시퀀스 학습의 어려움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간략히 소개한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BPTT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BackPropagation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Through Time)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새로운 문제를 야기시킴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손실 함수의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계산할 때 곱셈 항        때문에 소위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폭주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(exploding gradient)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소실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(vanishing gradient)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문제가 발생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문제를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하나의 은닉 유닛이 있는 예를 들어 설명하겠음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18930" y="2151826"/>
            <a:ext cx="344354" cy="35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16-8 </a:t>
            </a:r>
            <a:r>
              <a:rPr lang="ko-KR" altLang="en-US" sz="1600" b="1" dirty="0" err="1" smtClean="0"/>
              <a:t>그레이디언트</a:t>
            </a:r>
            <a:r>
              <a:rPr lang="ko-KR" altLang="en-US" sz="1600" b="1" dirty="0" smtClean="0"/>
              <a:t> 소실과 폭주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88825"/>
            <a:ext cx="7434841" cy="3241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긴 시퀀스 학습의 어려움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기본적으로       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 -k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곱셈으로 이루어짐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 -k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 곱해져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t-k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결국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|w| &lt; 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 -k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클 때 이 항이 매우 작아짐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 순환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에지의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가중치 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|w| &gt; 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 -k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클 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t-k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매우 커짐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 -k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값이 크다는 것은 긴 시간 의존성을 가진다는 의미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소실이나 폭주를 피하는 단순한 방법은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|w| = 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되도록 만드는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이에 대한 자세한 내용은 관련 논문을 참고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4899" y="1758397"/>
            <a:ext cx="344354" cy="35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긴 시퀀스 학습의 어려움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실전에서 이 문제에 대한 세 가지 해결책은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클리핑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TBPTT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(Truncated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BackPropagation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Through Time)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LSTM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(Long Short-Term Memory)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2590912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2936554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3282196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긴 시퀀스 학습의 어려움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클리핑을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임계 값을 지정하고 이 값을 넘어서는 경우 임계 값을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값으로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이와 달리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TBPTT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정방향 계산 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역전파될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있는 타임 스텝의 횟수를 제한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시퀀스가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원소 또는 스텝을 가지더라도 가장 최근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번의 타임 스텝만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역전파할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있음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긴 시퀀스 학습의 어려움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클리핑과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TBPTT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그레이디언트 폭주 문제를 해결할 수 있지만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시간을 거슬러 적절하게 가중치가 업데이트될 수 있는 스텝을 제한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방법으로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1997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호크라이터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Hochreiter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슈미트후버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Schmidhuber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고안한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LSTM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메모리 셀을 사용해서 그레이디언트 소실과 폭주 문제를 극복하여 긴 시퀀스를 성공적으로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모델링할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있음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LSTM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LSTM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그레이디언트 소실 문제를 극복하기 위해 처음 소개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 LSTM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기본 구성 요소는 일반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은닉층을 표현 또는 대체하는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메모리 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(memory cell)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소실과 폭주 문제를 극복하기 위해 각 메모리 셀에 적절한 가중치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 = 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유지하는 순환 에지가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순환 에지의 출력을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셀 상태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(cell state)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16-9 LSTM </a:t>
            </a:r>
            <a:r>
              <a:rPr lang="ko-KR" altLang="en-US" sz="1600" b="1" dirty="0" smtClean="0"/>
              <a:t>셀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2046432"/>
            <a:ext cx="7506510" cy="3981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LSTM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타임 스텝의 셀 상태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(t-1)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어떤 가중치와도 직접 곱해지지 않고 변경되어 현재 타임 스텝의 셀 상태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얻음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메모리 셀의 정보 흐름은 다음에 기술된 몇 개의 연산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게이트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(gate)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제어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    는 원소별 곱셈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(element-wise multiplication)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의미하고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원소별 덧셈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elementwise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addition)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타임 스텝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입력 데이터이고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(t-1)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타임 스텝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 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은닉 유닛의 출력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 개의 상자는 시그모이드 함수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σ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 하이퍼볼릭 탄젠트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tanh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활성화 함수와 일련의 가중치로 표시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상자는 입력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(t-1)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(t)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대해 행렬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벡터 곱셈을 수행한 후 선형 조합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함수로 계산하는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게이트라고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하며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통해 출력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0541" y="2816201"/>
            <a:ext cx="20955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9376" y="4659625"/>
            <a:ext cx="20955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순차 데이터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순차 데이터 모델링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순서를 고려한다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데이터 타입과 다르게 시퀀스는 특별함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시퀀스 원소들은 특정 순서가 있으므로 상호 독립적이지 않기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지도 학습을 위한 머신 러닝 알고리즘은 입력 데이터가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독립 동일 분포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(Independent and Identically Distributed, IID)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샘플이 상호 독립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(mutually independent)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적이고 같은 분포에 속한다는 의미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LSTM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LSTM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셀에는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삭제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게이트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(forget gate)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입력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게이트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(input gate)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출력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게이트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(output gate)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삭제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게이트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f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메모리 셀이 무한정 성장하지 않도록 셀 상태를 다시 설정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사실 삭제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게이트가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통과할 정보와 억제할 정보를 결정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f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다음과 같이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삭제 게이트는 원본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LSTM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셀에 포함되어 있지 않았음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초기 모델을 향상시키기 위해 몇 년 후에 추가되었음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2878947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6008" y="3832249"/>
            <a:ext cx="4315864" cy="47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LSTM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입력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게이트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후보 값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(candidate value)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셀 상태를 업데이트 하는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역할을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담당하며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다음과 같이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타임 스텝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셀 상태는 다음과 같이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1931218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0559" y="1873611"/>
            <a:ext cx="322725" cy="271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15" y="2575250"/>
            <a:ext cx="5362664" cy="119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03615" y="4177891"/>
            <a:ext cx="4426662" cy="535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LSTM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출력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게이트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o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은닉 유닛의 출력 값을 업데이트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이를 가지고 현재 타임 스텝에서 은닉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출력을 다음과 같이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1931218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6008" y="2219253"/>
            <a:ext cx="4995373" cy="539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46008" y="3198572"/>
            <a:ext cx="3021294" cy="524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시퀀스 모델링을 위한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RNN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LSTM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LSTM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셀의 구조와 연산이 매우 복잡하고 구현하기 어려워 보일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다행히도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최적화된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래퍼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함수로 이미 모두 구현되어 있어 간단하고 효율적으로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LSTM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셀을 정의할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16.3 </a:t>
            </a:r>
            <a:r>
              <a:rPr lang="ko-KR" altLang="en-US" sz="2600" dirty="0" err="1" smtClean="0"/>
              <a:t>텐서플로로</a:t>
            </a:r>
            <a:r>
              <a:rPr lang="ko-KR" altLang="en-US" sz="2600" dirty="0" smtClean="0"/>
              <a:t> 시퀀스 모델링을 위한 </a:t>
            </a:r>
            <a:r>
              <a:rPr lang="en-US" altLang="ko-KR" sz="2600" dirty="0" smtClean="0"/>
              <a:t>RNN </a:t>
            </a:r>
            <a:r>
              <a:rPr lang="ko-KR" altLang="en-US" sz="2600" dirty="0" smtClean="0"/>
              <a:t>구현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375405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이론을 소개했으므로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구현하는 이 장의 실습 파트로 넘어가보겠음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 나머지에서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다음 두 문제에 적용해 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감성 분석</a:t>
            </a: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언어 모델링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앞으로 구현할 이 두 프로젝트는 모두 흥미롭지만 복잡하기도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모든 코드를 한 번에 드러내지 않고 구현 코드를 몇 단계로 나누어 제시하고 자세히 설명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설명을 읽기 전에 전체 그림을 조망하고 코드를 한 번에 보고 싶다면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https://github.com/rickiepark/pythonmachine-learning-book-3rd-edition/blob/master/code/ch16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참고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감성 분석은 문장이나 텍스트 문서에 표현된 의견을 분석하는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절과 이어지는 절에서 감성 분석을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다대일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(many-to-one)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구조의 다층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구현해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절에서는 언어 모델링 애플리케이션을 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다대다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(many-to-many)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구현하겠음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주요 개념을 소개하기 위해 의도적으로 간단한 예를 선택했지만 언어 모델링에는 챗봇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chatbot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처럼 흥미로운 애플리케이션이 굉장히 많음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챗봇은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컴퓨터로 사람과 직접 대화하고 소통하는 애플리케이션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영화 리뷰 데이터 준비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장의 전처리 단계에서 만든 정제된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movie_data.csv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여기서 다시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필요한 모듈을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임포트하고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판다스의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DataFrame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데이터를 읽음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52930"/>
            <a:ext cx="687705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데이터프레임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df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'review'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'sentiment'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컬럼이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'review'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영화 리뷰 텍스트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특성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담고 있고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'sentiment'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예측하려는 타깃 레이블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부정적인 리뷰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긍정적인 리뷰를 의미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영화 리뷰 텍스트는 단어의 시퀀스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만들어서 각 시퀀스를 긍정적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(1)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부정적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(0)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리뷰로 분류하겠음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모델에 데이터를 주입하기 전에 몇 가지 전처리 단계를 적용해야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객체를 만들고 훈련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검증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고유한 단어를 찾음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고유한 단어를 고유한 정수로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매핑하고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리뷰 텍스트를 정수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고유 단어의 인덱스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배열로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인코딩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4.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모델에 입력하기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미니 배치로 나눔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순차 데이터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순차 데이터 모델링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순서를 고려한다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상호 독립 가정에 기반한다는 점에서 모델에 전달되는 훈련 샘플의 순서는 관계가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훈련 샘플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(1)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(2)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…,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구성된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있다면 머신 러닝 알고리즘을 훈련하기 위해 데이터를 사용하는 순서는 중요하지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예로 이전에 사용해 보았던 붓꽃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붓꽃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각 꽃은 개별적으로 측정되었고 한 꽃의 측정값이 다른 꽃의 측정값에 영향을 미치지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단계를 진행해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데이터프레임에서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64895"/>
            <a:ext cx="6481631" cy="3620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훈련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검증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나눌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개의 샘플을 담고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5,000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샘플은 평가를 위해 떼어 놓음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홀드아웃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다음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개의 샘플은 훈련에 사용하고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5,000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샘플은 검증에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544214"/>
            <a:ext cx="6201161" cy="2755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신경망의 입력으로 데이터를 준비하기 위해 단계 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~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언급했던 것처럼 숫자 값으로 인코딩해야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하기 위해 먼저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고유한 단어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토큰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찾음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고유한 토큰을 찾을 수 있지만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표준 라이브러리에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collections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패키지의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Counter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사용하는 것이 더 효율적임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Counter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token_counts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만들어 고유한 단어의 빈도를 수집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애플리케이션에서는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모델과 달리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고유 단어 집합에만 관심이 있고 부수적으로 만들어진 단어 카운트는 필요하지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텍스트를 단어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토큰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나누려면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tensorflow_datasets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패키지가 제공하는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Tokenizer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고유 토큰을 수집하는 코드는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Counter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 대한 더 자세한 정보는 공식 문서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(https://docs.python.org/3/library/collections.html#collections.Counter)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참고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4266" y="2256738"/>
            <a:ext cx="6511492" cy="3094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각각의 고유 단어를 고유 정수로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매핑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딕셔너리를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수동으로 처리할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키는 고유 토큰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키에 매핑된 값은 고유한 정수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tensorflow_datasets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패키지는 이런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매핑과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전체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인코딩할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TokenTextEncoder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고유한 토큰을 전달하여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TokenTextEncoder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encoder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만듦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token_counts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토큰과 횟수를 포함하고 있지만 여기서는 횟수는 필요하지 않으므로 무시함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encoder.encode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호출하여 입력 텍스트를 정수 리스트로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696354"/>
            <a:ext cx="6888844" cy="1633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검증 데이터와 테스트 데이터에 있는 토큰이 훈련 데이터에 없다면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매핑되지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않을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TokenTextEncoder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전달한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token_counts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7,007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토큰이 있고 이전에 본 적이 없으며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token_counts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포함되지 않은 모든 토큰은 정수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q+1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할당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경우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7,008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말로 하면 인덱스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q+1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알려지지 않은 단어를 위해 예약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예약된 또 다른 값은 정수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시퀀스 길이를 조절하기 위한 용도로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객체의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map()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다른 변환을 적용하듯이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각 텍스트를 변환할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여기에는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작은 문제가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텍스트 데이터가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객체에 들어가 있어 즉시 실행 모드에서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numpy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참조할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map()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변환하는 동안에는 즉시 실행이 비활성화됨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문제를 해결하기 위해 두 개의 함수를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함수는 즉시 실행 모드가 활성화된 것처럼 입력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408319"/>
            <a:ext cx="5003209" cy="1776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번째 함수에서 첫 번째 함수를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tf.py_function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감싸서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map()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사용할 수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연산으로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텍스트를 정수 리스트로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인코딩하는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과정은 다음 코드를 통해 수행됨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42686"/>
            <a:ext cx="6037250" cy="3697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873611"/>
            <a:ext cx="2056510" cy="1709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순차 데이터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순차 데이터 모델링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순서를 고려한다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시퀀스를 다룰 때는 이런 가정이 유효하지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시퀀스의 정의가 순서를 고려하기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특정 주식의 가격을 예측하는 것이 이런 경우에 해당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훈련 샘플을 가지고 있다면 각 훈련 샘플은 특정한 날의 이 주식 가격을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 동안의 주식 가격을 예측하는 작업이라면 훈련 샘플을 랜덤 순서로 사용하는 것이 아니라 날짜 순서대로 정렬된 이전 주식 가격을 고려하여 트렌드를 감지하는 것이 합리적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지금까지 단어 시퀀스를 정수 시퀀스로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여전히 해결할 문제가 하나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시퀀스 길이가 다름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앞의 코드에서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선택한 다섯 개의 샘플 길이에서 알 수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다른 길이의 시퀀스를 다룰 수 있지만 미니 배치에 있는 시퀀스는 효율적으로 텐서에 저장하기 위해 동일한 길이가 되어야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크기가 다른 원소를 가진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미니 배치로 나누기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(batch()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padded_batch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메서드는 하나의 배치에 포함되는 모든 원소를 자동으로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패딩하여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배치에 있는 모든 시퀀스가 동일한 길이가 되도록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 예시로 확인해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작은 데이터셋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ds_train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batch_size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padded_batch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미니 배치에 들어가기 전에 개별 원소의 길이와 만들어진 미니 배치의 차원을 출력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198572"/>
            <a:ext cx="6642278" cy="2605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31219"/>
            <a:ext cx="5669781" cy="3143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크기에서 알 수 있듯이 첫 번째 배치의 열 개수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.shape[1])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688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네개의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샘플이 하나의 배치가 되었고 이 샘플 중에 가장 큰 크기를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다시 말하면 이 배치에 있는 세 개의 다른 샘플을 이 크기에 맞도록 필요한 만큼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비슷하게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두번째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배치의 열 크기는 다음 네 개의 샘플 중에 가장 큰 크기인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453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여기서도 최대 길이보다 작은 다른 샘플에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모두 배치 크기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미니 배치로 나누겠음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19253"/>
            <a:ext cx="5086587" cy="2398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데이터가 이어지는 절에서 구현할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모델에 적합한 포맷이 되었음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그전에 먼저 다음 절에서 특성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임베딩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(embedding)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대해 다루어 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필수적인 것은 아니지만 단어 벡터의 차원을 줄여 주기 때문에 매우 권장되는 전처리 단계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문장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인코딩을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위한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임베딩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층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이전의 데이터 준비 단계에서 동일한 길이의 시퀀스를 생성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시퀀스의 원소는 고유한 단어의 인덱스에 해당하는 정수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단어 인덱스를 입력 특성으로 변환하는 몇 가지 방법이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간단하게 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핫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인코딩을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적용하여 인덱스를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이루어진 벡터로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단어는 전체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고유한 단어의 수에 해당하는 크기를 가진 벡터로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고유한 단어의 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어휘 사전의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-10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단위가 될 수 있으며 입력 특성의 개수도 마찬가지임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많은 특성에서 훈련된 모델은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차원의 저주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(curse of dimensionality)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인한 영향을 받음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 하나를 제외하고 모든 원소가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이므로 특성 벡터가 매우 희소해짐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좀 더 고급스러운 방법은 각 단어를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정수가 아닌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실수 값을 가진 고정된 길이의 벡터로 변환하는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핫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인코딩과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달리 고정된 길이의 벡터를 사용하여 무한히 많은 실수를 표현할 수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이론적으로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[-1, 1]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사이에서 무한한 실수를 뽑을 수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임베딩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(embedding)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하는 특성 학습 기법을 사용하여 데이터셋에 있는 단어를 표현하는 데 중요한 특성을 자동으로 학습할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고유한 단어의 수를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words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하면 고유한 단어의 수보다 훨씬 작게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embedding_dim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&lt;&lt;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words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임베딩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벡터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임베딩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차원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크기를 선택하여 전체 어휘를 입력 특성으로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핫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인코딩에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임베딩의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장점은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특성 공간의 차원이 축소되므로 차원의 저주로 인한 영향을 감소시킴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신경망에서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임베딩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층이 최적화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되기 때문에 중요한 특성이 추출됨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2622502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2936554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순차 데이터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시퀀스 표현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순차 데이터에서 데이터 포인트 사이의 순서가 중요하다는 것을 이해했음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 모델에서 이런 순서 정보를 사용할 수 있는 방법을 찾아야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장에서 시퀀스를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(1)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(2)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…,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(T)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표현하겠음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 첨자는 샘플 순서를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시퀀스 길이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시퀀스의 좋은 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시계열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데이터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각 샘플 포인트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특정 시간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속함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16-10 </a:t>
            </a:r>
            <a:r>
              <a:rPr lang="ko-KR" altLang="en-US" sz="1600" b="1" dirty="0" smtClean="0"/>
              <a:t>토큰 인덱스와 </a:t>
            </a:r>
            <a:r>
              <a:rPr lang="ko-KR" altLang="en-US" sz="1600" b="1" dirty="0" err="1" smtClean="0"/>
              <a:t>임베딩</a:t>
            </a:r>
            <a:r>
              <a:rPr lang="ko-KR" altLang="en-US" sz="1600" b="1" dirty="0" smtClean="0"/>
              <a:t> 행렬 </a:t>
            </a:r>
            <a:r>
              <a:rPr lang="ko-KR" altLang="en-US" sz="1600" b="1" dirty="0" err="1" smtClean="0"/>
              <a:t>매핑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29445"/>
            <a:ext cx="6342068" cy="4647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 + 2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토큰 개수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패딩을 위해 예약된 인덱스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토큰 집합에 없는 단어를 위해 예약된 인덱스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 + 1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추가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토큰 집합이 주어지면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(n + 2)×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embedding_dim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임베딩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행렬이 만들어짐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행렬의 행은 토큰에 연관된 수치 특성을 표현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입력으로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임베딩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층에 주어지면 인덱스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해당하는 행렬의 행을 찾아 이 수치 특성을 반환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임베딩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행렬은 신경망 모델의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입력층의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역할을 하게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tf.keras.layers.Embedding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사용하여 임베딩 층을 간단히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예제에서 모델을 만들고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임베딩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층을 추가해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4" y="2189263"/>
            <a:ext cx="5505196" cy="3371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1" y="5572767"/>
            <a:ext cx="5410245" cy="1024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모델의 입력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임베딩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batchsize×input_length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차원을 가진 랭크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input_length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시퀀스 길이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예에서는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input_length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지정했음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미니 배치에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&lt;14, 43, 52, 61, 8, 19, 67, 83, 10, 7, 42, 87, 56, 18, 94, 17, 67, 90, 6,39&gt;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같은 입력 시퀀스가 있을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시퀀스의 각 원소는 고유한 단어의 인덱스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 차원은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batchsize×input_length×embedding_dim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embedding_dim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임베딩 특성의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output_dim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지정했음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임베딩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층에 지정한 또 다른 매개변수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input_dim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모델이 입력으로 받을 고유한 정수 값에 해당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n+2,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지정함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예에서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임베딩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행렬의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100×6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모델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만들 준비가 되었음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Sequential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임베딩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완전 연결 층을 연결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순환 층에는 다음과 같은 클래스를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SimpleRNN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완전 연결 순환 층인 기본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LSTM: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긴 의존성을 감지할 수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LSTM RNN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GRU: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LSTM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대안인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GRU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사용한 순환 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3601821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3915873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4261515"/>
            <a:ext cx="89197" cy="89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순환 층 중 하나를 사용해서 다층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만드는 방법을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예제에서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input_dim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=1000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output_dim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=32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지정한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임베딩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시작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두개의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SimpleRNN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순환 층을 추가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완전 연결 층을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출력층으로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층은 예측으로 하나의 출력을 반환할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3774642"/>
            <a:ext cx="6451567" cy="1658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873611"/>
            <a:ext cx="6327807" cy="2543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873611"/>
            <a:ext cx="6433114" cy="4504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감성 분석 작업을 위한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모델 만들기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시퀀스 길이가 길기 때문에 길게 미치는 영향을 감지하기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LSTM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층을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Bidirectional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래퍼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LSTM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층을 감싸겠음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층은 입력 시퀀스를 처음부터 끝까지 그리고 끝에서 처음까지 양방향으로 순환 층을 통과하도록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486607"/>
            <a:ext cx="4278785" cy="3119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73611"/>
            <a:ext cx="7060532" cy="4602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순차 데이터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시퀀스 표현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시계열 데이터 예를 보여 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특성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타깃 레이블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시간 축을 따라 순서대로 나열되어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시퀀스 데이터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91053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16-1 </a:t>
            </a:r>
            <a:r>
              <a:rPr lang="ko-KR" altLang="en-US" sz="1600" b="1" dirty="0" err="1" smtClean="0"/>
              <a:t>시계열</a:t>
            </a:r>
            <a:r>
              <a:rPr lang="ko-KR" altLang="en-US" sz="1600" b="1" dirty="0" smtClean="0"/>
              <a:t> 데이터 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313786"/>
            <a:ext cx="7020133" cy="3026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873611"/>
            <a:ext cx="7434841" cy="4120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열 번의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동안 모델을 훈련한 후 테스트 데이터에서 평가하여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85%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정확도를 얻었음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결과가 최신 모델과 비교했을 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IMDb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얻을 수 있는 최댓값은 아니고 여기서는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만드는 방법을 알아보는 데 초점을 두겠음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SimpleRNN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같은 다른 종류의 순환 층을 사용할 수도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확인해 보면 알 수 있지만 일반적인 순환 층으로 만든 모델은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데이터에서도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좋은 예측 성능을 달성하지 못함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이전 코드에서 양방향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LSTM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단방향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SimpleRNN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층으로 바꾸고 전체 길이를 사용한 시퀀스로 모델을 훈련하면 훈련하는 동안 손실이 전혀 감소하지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데이터셋에 있는 시퀀스가 너무 길기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SimpleRNN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층을 사용한 모델은 장기간 의존성을 학습할 수 없고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감소나 폭주로 인한 영향을 받음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SimpleRNN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납득할 수 있는 수준의 예측 성능을 얻으려면 시퀀스 길이를 줄여야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경험상 쉽게 알 수 있는 ‘도메인 지식’을 사용하면 영화 리뷰의 마지막 문장에 감성에 관한 정보가 많이 담겨 있다고 가정할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리뷰의 마지막 부분에만 초점을 맞추어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preprocess_datasets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헬퍼 함수를 만들어 전처리 단계 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~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연결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함수의 매개변수는 각 리뷰에서 얼마나 많은 토큰을 사용할지 결정하는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max_seq_length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max_seq_length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지정하면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 이상의 토큰을 가진 리뷰에서 마지막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토큰만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max_seq_length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=None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지정하면 이전처럼 전체 길이의 시퀀스가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max_seq_length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값을 바꾸어 보면 긴 시퀀스를 다룰 수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모델의 능력을 비교해 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preprocess_datasets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코드는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2565" y="2233967"/>
            <a:ext cx="3662256" cy="102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326" y="3256179"/>
            <a:ext cx="5300098" cy="3245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73611"/>
            <a:ext cx="6463691" cy="462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1931218"/>
            <a:ext cx="6736890" cy="423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5" y="1931218"/>
            <a:ext cx="5386484" cy="239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1930" y="4408319"/>
            <a:ext cx="5338708" cy="1776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여러 가지 구조의 모델을 더 쉽게 만들기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build_rnn_model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이라는 헬퍼 함수를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449681"/>
            <a:ext cx="5351373" cy="407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16.3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시퀀스 모델링을 위한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RNN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첫 번째 프로젝트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IMDb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영화 리뷰의 감성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425" y="1931218"/>
            <a:ext cx="6029859" cy="432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9427</TotalTime>
  <Words>8941</Words>
  <Application>Microsoft Office PowerPoint</Application>
  <PresentationFormat>화면 슬라이드 쇼(4:3)</PresentationFormat>
  <Paragraphs>927</Paragraphs>
  <Slides>174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174</vt:i4>
      </vt:variant>
    </vt:vector>
  </HeadingPairs>
  <TitlesOfParts>
    <vt:vector size="176" baseType="lpstr">
      <vt:lpstr>1_Office Theme</vt:lpstr>
      <vt:lpstr>2_Office Theme</vt:lpstr>
      <vt:lpstr>슬라이드 1</vt:lpstr>
      <vt:lpstr>슬라이드 2</vt:lpstr>
      <vt:lpstr>16.1 순차 데이터 소개</vt:lpstr>
      <vt:lpstr>16.1 순차 데이터 소개</vt:lpstr>
      <vt:lpstr>16.1 순차 데이터 소개</vt:lpstr>
      <vt:lpstr>16.1 순차 데이터 소개</vt:lpstr>
      <vt:lpstr>16.1 순차 데이터 소개</vt:lpstr>
      <vt:lpstr>16.1 순차 데이터 소개</vt:lpstr>
      <vt:lpstr>16.1 순차 데이터 소개</vt:lpstr>
      <vt:lpstr>16.1 순차 데이터 소개</vt:lpstr>
      <vt:lpstr>16.1 순차 데이터 소개</vt:lpstr>
      <vt:lpstr>16.1 순차 데이터 소개</vt:lpstr>
      <vt:lpstr>16.1 순차 데이터 소개</vt:lpstr>
      <vt:lpstr>16.1 순차 데이터 소개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16.2 시퀀스 모델링을 위한 RNN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16.3 텐서플로로 시퀀스 모델링을 위한 RNN 구현</vt:lpstr>
      <vt:lpstr>16.4 트랜스포머 모델을 사용한 언어 이해</vt:lpstr>
      <vt:lpstr>16.4 트랜스포머 모델을 사용한 언어 이해</vt:lpstr>
      <vt:lpstr>16.4 트랜스포머 모델을 사용한 언어 이해</vt:lpstr>
      <vt:lpstr>16.4 트랜스포머 모델을 사용한 언어 이해</vt:lpstr>
      <vt:lpstr>16.4 트랜스포머 모델을 사용한 언어 이해</vt:lpstr>
      <vt:lpstr>16.4 트랜스포머 모델을 사용한 언어 이해</vt:lpstr>
      <vt:lpstr>16.4 트랜스포머 모델을 사용한 언어 이해</vt:lpstr>
      <vt:lpstr>16.4 트랜스포머 모델을 사용한 언어 이해</vt:lpstr>
      <vt:lpstr>16.4 트랜스포머 모델을 사용한 언어 이해</vt:lpstr>
      <vt:lpstr>16.4 트랜스포머 모델을 사용한 언어 이해</vt:lpstr>
      <vt:lpstr>16.4 트랜스포머 모델을 사용한 언어 이해</vt:lpstr>
      <vt:lpstr>16.4 트랜스포머 모델을 사용한 언어 이해</vt:lpstr>
      <vt:lpstr>16.4 트랜스포머 모델을 사용한 언어 이해</vt:lpstr>
      <vt:lpstr>16.4 트랜스포머 모델을 사용한 언어 이해</vt:lpstr>
      <vt:lpstr>16.4 트랜스포머 모델을 사용한 언어 이해</vt:lpstr>
      <vt:lpstr>16.4 트랜스포머 모델을 사용한 언어 이해</vt:lpstr>
      <vt:lpstr>16.4 트랜스포머 모델을 사용한 언어 이해</vt:lpstr>
      <vt:lpstr>16.4 트랜스포머 모델을 사용한 언어 이해</vt:lpstr>
      <vt:lpstr>16.4 트랜스포머 모델을 사용한 언어 이해</vt:lpstr>
      <vt:lpstr>16.4 트랜스포머 모델을 사용한 언어 이해</vt:lpstr>
      <vt:lpstr>16.5 요약</vt:lpstr>
      <vt:lpstr>16.5 요약</vt:lpstr>
      <vt:lpstr>16.5 요약</vt:lpstr>
    </vt:vector>
  </TitlesOfParts>
  <Company>The National Academies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admin</cp:lastModifiedBy>
  <cp:revision>1488</cp:revision>
  <cp:lastPrinted>2016-08-10T06:58:55Z</cp:lastPrinted>
  <dcterms:created xsi:type="dcterms:W3CDTF">2013-04-05T19:58:06Z</dcterms:created>
  <dcterms:modified xsi:type="dcterms:W3CDTF">2021-04-28T09:42:38Z</dcterms:modified>
</cp:coreProperties>
</file>